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mp3" ContentType="audio/mpe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avi" ContentType="video/x-msvideo"/>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3" r:id="rId3"/>
    <p:sldId id="264" r:id="rId4"/>
    <p:sldId id="257" r:id="rId5"/>
    <p:sldId id="266" r:id="rId6"/>
    <p:sldId id="267" r:id="rId7"/>
    <p:sldId id="268" r:id="rId8"/>
    <p:sldId id="265" r:id="rId9"/>
    <p:sldId id="269" r:id="rId10"/>
    <p:sldId id="270" r:id="rId11"/>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55" d="100"/>
          <a:sy n="55" d="100"/>
        </p:scale>
        <p:origin x="-954"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E2D691EF-E593-4A9A-BE57-194F9782C2A8}" type="datetimeFigureOut">
              <a:rPr lang="en-US" smtClean="0"/>
              <a:pPr/>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931365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2D691EF-E593-4A9A-BE57-194F9782C2A8}" type="datetimeFigureOut">
              <a:rPr lang="en-US" smtClean="0"/>
              <a:pPr/>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262289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2D691EF-E593-4A9A-BE57-194F9782C2A8}" type="datetimeFigureOut">
              <a:rPr lang="en-US" smtClean="0"/>
              <a:pPr/>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265077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2D691EF-E593-4A9A-BE57-194F9782C2A8}" type="datetimeFigureOut">
              <a:rPr lang="en-US" smtClean="0"/>
              <a:pPr/>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78580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E2D691EF-E593-4A9A-BE57-194F9782C2A8}" type="datetimeFigureOut">
              <a:rPr lang="en-US" smtClean="0"/>
              <a:pPr/>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124617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2D691EF-E593-4A9A-BE57-194F9782C2A8}" type="datetimeFigureOut">
              <a:rPr lang="en-US" smtClean="0"/>
              <a:pPr/>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134008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2D691EF-E593-4A9A-BE57-194F9782C2A8}" type="datetimeFigureOut">
              <a:rPr lang="en-US" smtClean="0"/>
              <a:pPr/>
              <a:t>9/29/2016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1946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2D691EF-E593-4A9A-BE57-194F9782C2A8}" type="datetimeFigureOut">
              <a:rPr lang="en-US" smtClean="0"/>
              <a:pPr/>
              <a:t>9/29/2016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97809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691EF-E593-4A9A-BE57-194F9782C2A8}" type="datetimeFigureOut">
              <a:rPr lang="en-US" smtClean="0"/>
              <a:pPr/>
              <a:t>9/29/2016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8008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2D691EF-E593-4A9A-BE57-194F9782C2A8}" type="datetimeFigureOut">
              <a:rPr lang="en-US" smtClean="0"/>
              <a:pPr/>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9138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2D691EF-E593-4A9A-BE57-194F9782C2A8}" type="datetimeFigureOut">
              <a:rPr lang="en-US" smtClean="0"/>
              <a:pPr/>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390913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87000"/>
            <a:lum/>
          </a:blip>
          <a:srcRect/>
          <a:stretch>
            <a:fillRect t="-2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691EF-E593-4A9A-BE57-194F9782C2A8}" type="datetimeFigureOut">
              <a:rPr lang="en-US" smtClean="0"/>
              <a:pPr/>
              <a:t>9/29/2016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8C880-6E21-4E97-B6AE-6848D716EC32}" type="slidenum">
              <a:rPr lang="en-US" smtClean="0"/>
              <a:pPr/>
              <a:t>‹Nº›</a:t>
            </a:fld>
            <a:endParaRPr lang="en-US"/>
          </a:p>
        </p:txBody>
      </p:sp>
    </p:spTree>
    <p:extLst>
      <p:ext uri="{BB962C8B-B14F-4D97-AF65-F5344CB8AC3E}">
        <p14:creationId xmlns:p14="http://schemas.microsoft.com/office/powerpoint/2010/main" xmlns="" val="2768503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2.xml"/><Relationship Id="rId1" Type="http://schemas.openxmlformats.org/officeDocument/2006/relationships/audio" Target="../media/media1.mp3"/><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2.xml"/><Relationship Id="rId1" Type="http://schemas.openxmlformats.org/officeDocument/2006/relationships/audio" Target="../media/media1.mp3"/><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media" Target="../media/media2.mp3"/><Relationship Id="rId2" Type="http://schemas.openxmlformats.org/officeDocument/2006/relationships/slideLayout" Target="../slideLayouts/slideLayout2.xml"/><Relationship Id="rId1" Type="http://schemas.openxmlformats.org/officeDocument/2006/relationships/audio" Target="../media/media2.mp3"/><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3.avi"/><Relationship Id="rId2" Type="http://schemas.openxmlformats.org/officeDocument/2006/relationships/slideLayout" Target="../slideLayouts/slideLayout2.xml"/><Relationship Id="rId1" Type="http://schemas.openxmlformats.org/officeDocument/2006/relationships/video" Target="../media/media3.avi"/><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ctrTitle"/>
          </p:nvPr>
        </p:nvSpPr>
        <p:spPr>
          <a:xfrm>
            <a:off x="3267635" y="1443319"/>
            <a:ext cx="5271247" cy="2118378"/>
          </a:xfrm>
          <a:solidFill>
            <a:schemeClr val="bg1">
              <a:lumMod val="85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anchor="ctr">
            <a:normAutofit/>
          </a:bodyPr>
          <a:lstStyle/>
          <a:p>
            <a:pPr>
              <a:lnSpc>
                <a:spcPct val="100000"/>
              </a:lnSpc>
            </a:pPr>
            <a: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LISTENING</a:t>
            </a:r>
            <a:b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br>
            <a:r>
              <a:rPr lang="en-US" sz="54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rPr>
              <a:t>MODULE C</a:t>
            </a:r>
            <a:endParaRPr lang="en-US" sz="5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lgerian" panose="04020705040A02060702" pitchFamily="82" charset="0"/>
            </a:endParaRPr>
          </a:p>
        </p:txBody>
      </p:sp>
      <p:pic>
        <p:nvPicPr>
          <p:cNvPr id="1026" name="Picture 2" descr="http://payload308.cargocollective.com/1/6/208223/8470538/01_Listen-Type-by-Daniel_Triendl_905.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792764">
            <a:off x="847165" y="730811"/>
            <a:ext cx="2348006" cy="2348006"/>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sp>
        <p:nvSpPr>
          <p:cNvPr id="6" name="Subtítulo 2"/>
          <p:cNvSpPr>
            <a:spLocks noGrp="1"/>
          </p:cNvSpPr>
          <p:nvPr>
            <p:ph type="subTitle" idx="1"/>
          </p:nvPr>
        </p:nvSpPr>
        <p:spPr>
          <a:xfrm>
            <a:off x="1143000" y="3602037"/>
            <a:ext cx="7032812" cy="2718081"/>
          </a:xfrm>
        </p:spPr>
        <p:txBody>
          <a:bodyPr>
            <a:noAutofit/>
          </a:bodyPr>
          <a:lstStyle/>
          <a:p>
            <a:r>
              <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FUNCTIONS: </a:t>
            </a:r>
          </a:p>
          <a:p>
            <a:r>
              <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to a piece of news about smog and its consequences.</a:t>
            </a:r>
          </a:p>
          <a:p>
            <a:r>
              <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to a description of changes a company has gone through.</a:t>
            </a:r>
          </a:p>
          <a:p>
            <a:r>
              <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Listening and watching a video about a man’s decision of life.</a:t>
            </a:r>
          </a:p>
          <a:p>
            <a:endPar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endPar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r>
              <a:rPr lang="en-US" sz="2800" b="1" dirty="0" smtClean="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p>
        </p:txBody>
      </p:sp>
      <p:sp>
        <p:nvSpPr>
          <p:cNvPr id="7"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1140447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5203" y="1099484"/>
            <a:ext cx="7886700" cy="4351338"/>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b="1" dirty="0" smtClean="0">
                <a:latin typeface="Andalus" panose="02020603050405020304" pitchFamily="18" charset="-78"/>
                <a:cs typeface="Andalus" panose="02020603050405020304" pitchFamily="18" charset="-78"/>
              </a:rPr>
              <a:t>After reading. Discussion.</a:t>
            </a:r>
            <a:endParaRPr lang="en-US" sz="2400" dirty="0">
              <a:latin typeface="Andalus" panose="02020603050405020304" pitchFamily="18" charset="-78"/>
              <a:cs typeface="Andalus" panose="02020603050405020304" pitchFamily="18" charset="-78"/>
            </a:endParaRPr>
          </a:p>
          <a:p>
            <a:pPr marL="514350" indent="-514350">
              <a:buFont typeface="+mj-lt"/>
              <a:buAutoNum type="arabicPeriod"/>
            </a:pPr>
            <a:r>
              <a:rPr lang="en-US" sz="2400" dirty="0" smtClean="0">
                <a:latin typeface="Andalus" panose="02020603050405020304" pitchFamily="18" charset="-78"/>
                <a:cs typeface="Andalus" panose="02020603050405020304" pitchFamily="18" charset="-78"/>
              </a:rPr>
              <a:t>Could </a:t>
            </a:r>
            <a:r>
              <a:rPr lang="en-US" sz="2400" dirty="0">
                <a:latin typeface="Andalus" panose="02020603050405020304" pitchFamily="18" charset="-78"/>
                <a:cs typeface="Andalus" panose="02020603050405020304" pitchFamily="18" charset="-78"/>
              </a:rPr>
              <a:t>you live a complete and happy life without </a:t>
            </a:r>
            <a:r>
              <a:rPr lang="en-US" sz="2400" dirty="0" smtClean="0">
                <a:latin typeface="Andalus" panose="02020603050405020304" pitchFamily="18" charset="-78"/>
                <a:cs typeface="Andalus" panose="02020603050405020304" pitchFamily="18" charset="-78"/>
              </a:rPr>
              <a:t>money?</a:t>
            </a:r>
          </a:p>
          <a:p>
            <a:pPr marL="514350" indent="-514350">
              <a:buFont typeface="+mj-lt"/>
              <a:buAutoNum type="arabicPeriod"/>
            </a:pPr>
            <a:endParaRPr lang="en-US" sz="2400" dirty="0">
              <a:latin typeface="Andalus" panose="02020603050405020304" pitchFamily="18" charset="-78"/>
              <a:cs typeface="Andalus" panose="02020603050405020304" pitchFamily="18" charset="-78"/>
            </a:endParaRPr>
          </a:p>
          <a:p>
            <a:pPr marL="514350" indent="-514350">
              <a:buFont typeface="+mj-lt"/>
              <a:buAutoNum type="arabicPeriod"/>
            </a:pPr>
            <a:r>
              <a:rPr lang="en-US" sz="2400" dirty="0" smtClean="0">
                <a:latin typeface="Andalus" panose="02020603050405020304" pitchFamily="18" charset="-78"/>
                <a:cs typeface="Andalus" panose="02020603050405020304" pitchFamily="18" charset="-78"/>
              </a:rPr>
              <a:t>Where </a:t>
            </a:r>
            <a:r>
              <a:rPr lang="en-US" sz="2400" dirty="0">
                <a:latin typeface="Andalus" panose="02020603050405020304" pitchFamily="18" charset="-78"/>
                <a:cs typeface="Andalus" panose="02020603050405020304" pitchFamily="18" charset="-78"/>
              </a:rPr>
              <a:t>would you </a:t>
            </a:r>
            <a:r>
              <a:rPr lang="en-US" sz="2400" dirty="0" smtClean="0">
                <a:latin typeface="Andalus" panose="02020603050405020304" pitchFamily="18" charset="-78"/>
                <a:cs typeface="Andalus" panose="02020603050405020304" pitchFamily="18" charset="-78"/>
              </a:rPr>
              <a:t>live?</a:t>
            </a:r>
          </a:p>
          <a:p>
            <a:pPr marL="514350" indent="-514350">
              <a:buFont typeface="+mj-lt"/>
              <a:buAutoNum type="arabicPeriod"/>
            </a:pPr>
            <a:endParaRPr lang="en-US" sz="2400" dirty="0">
              <a:latin typeface="Andalus" panose="02020603050405020304" pitchFamily="18" charset="-78"/>
              <a:cs typeface="Andalus" panose="02020603050405020304" pitchFamily="18" charset="-78"/>
            </a:endParaRPr>
          </a:p>
          <a:p>
            <a:pPr marL="514350" indent="-514350">
              <a:buFont typeface="+mj-lt"/>
              <a:buAutoNum type="arabicPeriod"/>
            </a:pPr>
            <a:r>
              <a:rPr lang="en-US" sz="2400" dirty="0" smtClean="0">
                <a:latin typeface="Andalus" panose="02020603050405020304" pitchFamily="18" charset="-78"/>
                <a:cs typeface="Andalus" panose="02020603050405020304" pitchFamily="18" charset="-78"/>
              </a:rPr>
              <a:t>What </a:t>
            </a:r>
            <a:r>
              <a:rPr lang="en-US" sz="2400" dirty="0">
                <a:latin typeface="Andalus" panose="02020603050405020304" pitchFamily="18" charset="-78"/>
                <a:cs typeface="Andalus" panose="02020603050405020304" pitchFamily="18" charset="-78"/>
              </a:rPr>
              <a:t>would you miss the </a:t>
            </a:r>
            <a:r>
              <a:rPr lang="en-US" sz="2400" dirty="0" smtClean="0">
                <a:latin typeface="Andalus" panose="02020603050405020304" pitchFamily="18" charset="-78"/>
                <a:cs typeface="Andalus" panose="02020603050405020304" pitchFamily="18" charset="-78"/>
              </a:rPr>
              <a:t>most?</a:t>
            </a:r>
          </a:p>
          <a:p>
            <a:pPr marL="514350" indent="-514350">
              <a:buFont typeface="+mj-lt"/>
              <a:buAutoNum type="arabicPeriod"/>
            </a:pPr>
            <a:endParaRPr lang="en-US" sz="2400" dirty="0">
              <a:latin typeface="Andalus" panose="02020603050405020304" pitchFamily="18" charset="-78"/>
              <a:cs typeface="Andalus" panose="02020603050405020304" pitchFamily="18" charset="-78"/>
            </a:endParaRPr>
          </a:p>
          <a:p>
            <a:pPr marL="514350" indent="-514350">
              <a:buFont typeface="+mj-lt"/>
              <a:buAutoNum type="arabicPeriod"/>
            </a:pPr>
            <a:r>
              <a:rPr lang="en-US" sz="2400" dirty="0" smtClean="0">
                <a:latin typeface="Andalus" panose="02020603050405020304" pitchFamily="18" charset="-78"/>
                <a:cs typeface="Andalus" panose="02020603050405020304" pitchFamily="18" charset="-78"/>
              </a:rPr>
              <a:t>Imagine </a:t>
            </a:r>
            <a:r>
              <a:rPr lang="en-US" sz="2400" dirty="0">
                <a:latin typeface="Andalus" panose="02020603050405020304" pitchFamily="18" charset="-78"/>
                <a:cs typeface="Andalus" panose="02020603050405020304" pitchFamily="18" charset="-78"/>
              </a:rPr>
              <a:t>the scenario – how would a whole society survive without money?</a:t>
            </a:r>
          </a:p>
          <a:p>
            <a:endParaRPr lang="en-US" sz="2400" dirty="0">
              <a:latin typeface="Andalus" panose="02020603050405020304" pitchFamily="18" charset="-78"/>
              <a:cs typeface="Andalus" panose="02020603050405020304" pitchFamily="18" charset="-78"/>
            </a:endParaRPr>
          </a:p>
        </p:txBody>
      </p:sp>
      <p:sp>
        <p:nvSpPr>
          <p:cNvPr id="4"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1158881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28650" y="1099482"/>
            <a:ext cx="7886700" cy="2638799"/>
          </a:xfrm>
          <a:solidFill>
            <a:srgbClr val="B2B2B2"/>
          </a:solidFill>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gn="ctr">
              <a:buNone/>
            </a:pPr>
            <a:r>
              <a:rPr lang="en-US" sz="2000" b="1" dirty="0" smtClean="0">
                <a:latin typeface="Andalus" panose="02020603050405020304" pitchFamily="18" charset="-78"/>
                <a:cs typeface="Andalus" panose="02020603050405020304" pitchFamily="18" charset="-78"/>
              </a:rPr>
              <a:t>SMOG CAUSES DRIVING BAN IN ITALY</a:t>
            </a:r>
          </a:p>
          <a:p>
            <a:pPr marL="0" indent="0" algn="just">
              <a:buNone/>
            </a:pPr>
            <a:r>
              <a:rPr lang="en-US" sz="2000" b="1" dirty="0" smtClean="0">
                <a:latin typeface="Andalus" panose="02020603050405020304" pitchFamily="18" charset="-78"/>
                <a:cs typeface="Andalus" panose="02020603050405020304" pitchFamily="18" charset="-78"/>
              </a:rPr>
              <a:t>Pre-Listening </a:t>
            </a:r>
            <a:r>
              <a:rPr lang="en-US" sz="2000" b="1" dirty="0">
                <a:latin typeface="Andalus" panose="02020603050405020304" pitchFamily="18" charset="-78"/>
                <a:cs typeface="Andalus" panose="02020603050405020304" pitchFamily="18" charset="-78"/>
              </a:rPr>
              <a:t>Vocabulary</a:t>
            </a:r>
            <a:endParaRPr lang="en-US" sz="2000" dirty="0">
              <a:latin typeface="Andalus" panose="02020603050405020304" pitchFamily="18" charset="-78"/>
              <a:cs typeface="Andalus" panose="02020603050405020304" pitchFamily="18" charset="-78"/>
            </a:endParaRPr>
          </a:p>
          <a:p>
            <a:pPr algn="just"/>
            <a:r>
              <a:rPr lang="en-US" sz="2000" dirty="0">
                <a:latin typeface="Andalus" panose="02020603050405020304" pitchFamily="18" charset="-78"/>
                <a:cs typeface="Andalus" panose="02020603050405020304" pitchFamily="18" charset="-78"/>
              </a:rPr>
              <a:t>smog: smoke and other pollution combined with </a:t>
            </a:r>
            <a:r>
              <a:rPr lang="en-US" sz="2000" dirty="0" smtClean="0">
                <a:latin typeface="Andalus" panose="02020603050405020304" pitchFamily="18" charset="-78"/>
                <a:cs typeface="Andalus" panose="02020603050405020304" pitchFamily="18" charset="-78"/>
              </a:rPr>
              <a:t>fog.</a:t>
            </a:r>
            <a:endParaRPr lang="en-US" sz="2000" dirty="0">
              <a:latin typeface="Andalus" panose="02020603050405020304" pitchFamily="18" charset="-78"/>
              <a:cs typeface="Andalus" panose="02020603050405020304" pitchFamily="18" charset="-78"/>
            </a:endParaRPr>
          </a:p>
          <a:p>
            <a:pPr algn="just"/>
            <a:r>
              <a:rPr lang="en-US" sz="2000" dirty="0">
                <a:latin typeface="Andalus" panose="02020603050405020304" pitchFamily="18" charset="-78"/>
                <a:cs typeface="Andalus" panose="02020603050405020304" pitchFamily="18" charset="-78"/>
              </a:rPr>
              <a:t>ban: a rule or law that disallows an action or prevents the use of </a:t>
            </a:r>
            <a:r>
              <a:rPr lang="en-US" sz="2000" dirty="0" smtClean="0">
                <a:latin typeface="Andalus" panose="02020603050405020304" pitchFamily="18" charset="-78"/>
                <a:cs typeface="Andalus" panose="02020603050405020304" pitchFamily="18" charset="-78"/>
              </a:rPr>
              <a:t>something.</a:t>
            </a:r>
            <a:endParaRPr lang="en-US" sz="2000" dirty="0">
              <a:latin typeface="Andalus" panose="02020603050405020304" pitchFamily="18" charset="-78"/>
              <a:cs typeface="Andalus" panose="02020603050405020304" pitchFamily="18" charset="-78"/>
            </a:endParaRPr>
          </a:p>
          <a:p>
            <a:pPr algn="just"/>
            <a:r>
              <a:rPr lang="en-US" sz="2000" dirty="0">
                <a:latin typeface="Andalus" panose="02020603050405020304" pitchFamily="18" charset="-78"/>
                <a:cs typeface="Andalus" panose="02020603050405020304" pitchFamily="18" charset="-78"/>
              </a:rPr>
              <a:t>license plate: the numbers and letters that identify a vehicle’s </a:t>
            </a:r>
            <a:r>
              <a:rPr lang="en-US" sz="2000" dirty="0" smtClean="0">
                <a:latin typeface="Andalus" panose="02020603050405020304" pitchFamily="18" charset="-78"/>
                <a:cs typeface="Andalus" panose="02020603050405020304" pitchFamily="18" charset="-78"/>
              </a:rPr>
              <a:t>owner.</a:t>
            </a:r>
            <a:endParaRPr lang="en-US" sz="2000" dirty="0">
              <a:latin typeface="Andalus" panose="02020603050405020304" pitchFamily="18" charset="-78"/>
              <a:cs typeface="Andalus" panose="02020603050405020304" pitchFamily="18" charset="-78"/>
            </a:endParaRPr>
          </a:p>
          <a:p>
            <a:pPr algn="just"/>
            <a:r>
              <a:rPr lang="en-US" sz="2000" dirty="0">
                <a:latin typeface="Andalus" panose="02020603050405020304" pitchFamily="18" charset="-78"/>
                <a:cs typeface="Andalus" panose="02020603050405020304" pitchFamily="18" charset="-78"/>
              </a:rPr>
              <a:t>exempt: not required to obey a rule or law that applies to </a:t>
            </a:r>
            <a:r>
              <a:rPr lang="en-US" sz="2000" dirty="0" smtClean="0">
                <a:latin typeface="Andalus" panose="02020603050405020304" pitchFamily="18" charset="-78"/>
                <a:cs typeface="Andalus" panose="02020603050405020304" pitchFamily="18" charset="-78"/>
              </a:rPr>
              <a:t>others.</a:t>
            </a:r>
            <a:endParaRPr lang="en-US" sz="2000" dirty="0">
              <a:latin typeface="Andalus" panose="02020603050405020304" pitchFamily="18" charset="-78"/>
              <a:cs typeface="Andalus" panose="02020603050405020304" pitchFamily="18" charset="-78"/>
            </a:endParaRPr>
          </a:p>
          <a:p>
            <a:pPr algn="just"/>
            <a:endParaRPr lang="en-US" sz="2000" dirty="0">
              <a:latin typeface="Andalus" panose="02020603050405020304" pitchFamily="18" charset="-78"/>
              <a:cs typeface="Andalus" panose="02020603050405020304" pitchFamily="18" charset="-78"/>
            </a:endParaRPr>
          </a:p>
        </p:txBody>
      </p:sp>
      <p:pic>
        <p:nvPicPr>
          <p:cNvPr id="4" name="englishclub-news-smog-italy">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duotone>
              <a:prstClr val="black"/>
              <a:schemeClr val="accent5">
                <a:tint val="45000"/>
                <a:satMod val="400000"/>
              </a:schemeClr>
            </a:duotone>
          </a:blip>
          <a:stretch>
            <a:fillRect/>
          </a:stretch>
        </p:blipFill>
        <p:spPr>
          <a:xfrm>
            <a:off x="2187389" y="3795116"/>
            <a:ext cx="609600" cy="609600"/>
          </a:xfrm>
          <a:prstGeom prst="rect">
            <a:avLst/>
          </a:prstGeom>
        </p:spPr>
      </p:pic>
      <p:sp>
        <p:nvSpPr>
          <p:cNvPr id="5"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pic>
        <p:nvPicPr>
          <p:cNvPr id="2054" name="Picture 6" descr="http://cdn.archinect.net/images/650x/8v/8v3rhmitmpg75zei.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477870" y="3888533"/>
            <a:ext cx="3760077" cy="2230979"/>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xmlns="">
                <a:solidFill>
                  <a:srgbClr val="FFFFFF"/>
                </a:solidFill>
              </a14:hiddenFill>
            </a:ext>
          </a:extLst>
        </p:spPr>
      </p:pic>
      <p:sp>
        <p:nvSpPr>
          <p:cNvPr id="9" name="Rectángulo 8"/>
          <p:cNvSpPr/>
          <p:nvPr/>
        </p:nvSpPr>
        <p:spPr>
          <a:xfrm>
            <a:off x="652182" y="423357"/>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3">
                    <a:lumMod val="20000"/>
                    <a:lumOff val="80000"/>
                  </a:schemeClr>
                </a:solidFill>
                <a:latin typeface="Andalus" panose="02020603050405020304" pitchFamily="18" charset="-78"/>
                <a:cs typeface="Andalus" panose="02020603050405020304" pitchFamily="18" charset="-78"/>
              </a:rPr>
              <a:t>Listening 1</a:t>
            </a:r>
            <a:endParaRPr lang="en-US" sz="3200" b="1" cap="none" spc="0" dirty="0">
              <a:ln/>
              <a:solidFill>
                <a:schemeClr val="accent3">
                  <a:lumMod val="20000"/>
                  <a:lumOff val="80000"/>
                </a:schemeClr>
              </a:solidFill>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7713860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92137" y="2327648"/>
            <a:ext cx="7886700" cy="3243916"/>
          </a:xfrm>
          <a:solidFill>
            <a:srgbClr val="B2B2B2"/>
          </a:solidFill>
          <a:ln w="9525">
            <a:solidFill>
              <a:schemeClr val="tx1"/>
            </a:solidFill>
          </a:ln>
        </p:spPr>
        <p:txBody>
          <a:bodyPr/>
          <a:lstStyle/>
          <a:p>
            <a:pPr algn="just"/>
            <a:r>
              <a:rPr lang="en-US" altLang="es-AR" b="1" dirty="0">
                <a:solidFill>
                  <a:srgbClr val="000000"/>
                </a:solidFill>
                <a:latin typeface="Angsana New" panose="02020603050405020304" pitchFamily="18" charset="-34"/>
                <a:cs typeface="Angsana New" panose="02020603050405020304" pitchFamily="18" charset="-34"/>
              </a:rPr>
              <a:t>Comprehension Questions</a:t>
            </a:r>
            <a:endParaRPr lang="en-US" altLang="es-AR" dirty="0">
              <a:latin typeface="Angsana New" panose="02020603050405020304" pitchFamily="18" charset="-34"/>
              <a:cs typeface="Angsana New" panose="02020603050405020304" pitchFamily="18" charset="-34"/>
            </a:endParaRPr>
          </a:p>
          <a:p>
            <a:pPr algn="just">
              <a:buFontTx/>
              <a:buAutoNum type="arabicPeriod"/>
            </a:pPr>
            <a:r>
              <a:rPr lang="en-US" altLang="es-AR" dirty="0">
                <a:solidFill>
                  <a:srgbClr val="000000"/>
                </a:solidFill>
                <a:latin typeface="Angsana New" panose="02020603050405020304" pitchFamily="18" charset="-34"/>
                <a:cs typeface="Angsana New" panose="02020603050405020304" pitchFamily="18" charset="-34"/>
              </a:rPr>
              <a:t>Why are drivers in Milan and Rome facing driving restrictions this week?</a:t>
            </a:r>
          </a:p>
          <a:p>
            <a:pPr algn="just">
              <a:buFontTx/>
              <a:buAutoNum type="arabicPeriod" startAt="2"/>
            </a:pPr>
            <a:r>
              <a:rPr lang="en-US" altLang="es-AR" dirty="0">
                <a:solidFill>
                  <a:srgbClr val="000000"/>
                </a:solidFill>
                <a:latin typeface="Angsana New" panose="02020603050405020304" pitchFamily="18" charset="-34"/>
                <a:cs typeface="Angsana New" panose="02020603050405020304" pitchFamily="18" charset="-34"/>
              </a:rPr>
              <a:t>What types of vehicles are exempt from the driving ban?</a:t>
            </a:r>
          </a:p>
          <a:p>
            <a:pPr algn="just">
              <a:buFontTx/>
              <a:buAutoNum type="arabicPeriod" startAt="3"/>
            </a:pPr>
            <a:r>
              <a:rPr lang="en-US" altLang="es-AR" dirty="0">
                <a:solidFill>
                  <a:srgbClr val="000000"/>
                </a:solidFill>
                <a:latin typeface="Angsana New" panose="02020603050405020304" pitchFamily="18" charset="-34"/>
                <a:cs typeface="Angsana New" panose="02020603050405020304" pitchFamily="18" charset="-34"/>
              </a:rPr>
              <a:t>Why does the report mention Beijing?</a:t>
            </a:r>
          </a:p>
          <a:p>
            <a:pPr algn="just"/>
            <a:r>
              <a:rPr lang="en-US" altLang="es-AR" b="1" dirty="0">
                <a:solidFill>
                  <a:srgbClr val="000000"/>
                </a:solidFill>
                <a:latin typeface="Angsana New" panose="02020603050405020304" pitchFamily="18" charset="-34"/>
                <a:cs typeface="Angsana New" panose="02020603050405020304" pitchFamily="18" charset="-34"/>
              </a:rPr>
              <a:t>Discussion Question</a:t>
            </a:r>
            <a:r>
              <a:rPr lang="en-US" altLang="es-AR" dirty="0">
                <a:solidFill>
                  <a:srgbClr val="000000"/>
                </a:solidFill>
                <a:latin typeface="Angsana New" panose="02020603050405020304" pitchFamily="18" charset="-34"/>
                <a:cs typeface="Angsana New" panose="02020603050405020304" pitchFamily="18" charset="-34"/>
              </a:rPr>
              <a:t>: Should driving be banned in major city </a:t>
            </a:r>
            <a:r>
              <a:rPr lang="en-US" altLang="es-AR" dirty="0" smtClean="0">
                <a:solidFill>
                  <a:srgbClr val="000000"/>
                </a:solidFill>
                <a:latin typeface="Angsana New" panose="02020603050405020304" pitchFamily="18" charset="-34"/>
                <a:cs typeface="Angsana New" panose="02020603050405020304" pitchFamily="18" charset="-34"/>
              </a:rPr>
              <a:t>centers </a:t>
            </a:r>
            <a:r>
              <a:rPr lang="en-US" altLang="es-AR" dirty="0">
                <a:solidFill>
                  <a:srgbClr val="000000"/>
                </a:solidFill>
                <a:latin typeface="Angsana New" panose="02020603050405020304" pitchFamily="18" charset="-34"/>
                <a:cs typeface="Angsana New" panose="02020603050405020304" pitchFamily="18" charset="-34"/>
              </a:rPr>
              <a:t>around the world? Why or why not?</a:t>
            </a:r>
          </a:p>
          <a:p>
            <a:endParaRPr lang="en-US" dirty="0"/>
          </a:p>
        </p:txBody>
      </p:sp>
      <p:sp>
        <p:nvSpPr>
          <p:cNvPr id="4"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pic>
        <p:nvPicPr>
          <p:cNvPr id="5" name="englishclub-news-smog-italy">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duotone>
              <a:prstClr val="black"/>
              <a:schemeClr val="accent5">
                <a:tint val="45000"/>
                <a:satMod val="400000"/>
              </a:schemeClr>
            </a:duotone>
          </a:blip>
          <a:stretch>
            <a:fillRect/>
          </a:stretch>
        </p:blipFill>
        <p:spPr>
          <a:xfrm>
            <a:off x="4230687" y="821578"/>
            <a:ext cx="609600" cy="609600"/>
          </a:xfrm>
          <a:prstGeom prst="rect">
            <a:avLst/>
          </a:prstGeom>
        </p:spPr>
      </p:pic>
    </p:spTree>
    <p:extLst>
      <p:ext uri="{BB962C8B-B14F-4D97-AF65-F5344CB8AC3E}">
        <p14:creationId xmlns:p14="http://schemas.microsoft.com/office/powerpoint/2010/main" xmlns="" val="1900015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3036" y="1565573"/>
            <a:ext cx="7718612" cy="4893647"/>
          </a:xfrm>
          <a:prstGeom prst="rect">
            <a:avLst/>
          </a:prstGeom>
          <a:solidFill>
            <a:srgbClr val="B2B2B2"/>
          </a:solidFill>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s-AR" sz="2400" b="1" dirty="0" smtClean="0">
                <a:solidFill>
                  <a:srgbClr val="000000"/>
                </a:solidFill>
                <a:latin typeface="Angsana New" panose="02020603050405020304" pitchFamily="18" charset="-34"/>
                <a:cs typeface="Angsana New" panose="02020603050405020304" pitchFamily="18" charset="-34"/>
              </a:rPr>
              <a:t>Complete with the correct form of the verbs in brackets.</a:t>
            </a:r>
          </a:p>
          <a:p>
            <a:pPr lvl="0" algn="ctr"/>
            <a:r>
              <a:rPr lang="en-US" altLang="es-AR" sz="2400" b="1" dirty="0" smtClean="0">
                <a:solidFill>
                  <a:srgbClr val="000000"/>
                </a:solidFill>
                <a:latin typeface="Angsana New" panose="02020603050405020304" pitchFamily="18" charset="-34"/>
                <a:cs typeface="Angsana New" panose="02020603050405020304" pitchFamily="18" charset="-34"/>
              </a:rPr>
              <a:t>Smog </a:t>
            </a:r>
            <a:r>
              <a:rPr lang="en-US" altLang="es-AR" sz="2400" b="1" dirty="0">
                <a:solidFill>
                  <a:srgbClr val="000000"/>
                </a:solidFill>
                <a:latin typeface="Angsana New" panose="02020603050405020304" pitchFamily="18" charset="-34"/>
                <a:cs typeface="Angsana New" panose="02020603050405020304" pitchFamily="18" charset="-34"/>
              </a:rPr>
              <a:t>Causes Driving Ban in Italy</a:t>
            </a:r>
            <a:endParaRPr lang="en-US" altLang="es-AR" sz="2400" dirty="0" smtClean="0">
              <a:latin typeface="Angsana New" panose="02020603050405020304" pitchFamily="18" charset="-34"/>
              <a:cs typeface="Angsana New" panose="02020603050405020304" pitchFamily="18" charset="-34"/>
            </a:endParaRPr>
          </a:p>
          <a:p>
            <a:pPr lvl="0" algn="just"/>
            <a:endParaRPr lang="en-US" altLang="es-AR" sz="2400" dirty="0" smtClean="0">
              <a:latin typeface="Angsana New" panose="02020603050405020304" pitchFamily="18" charset="-34"/>
              <a:cs typeface="Angsana New" panose="02020603050405020304" pitchFamily="18" charset="-34"/>
            </a:endParaRPr>
          </a:p>
          <a:p>
            <a:pPr lvl="0" algn="just"/>
            <a:r>
              <a:rPr lang="en-US" altLang="es-AR" sz="2400" dirty="0" smtClean="0">
                <a:latin typeface="Angsana New" panose="02020603050405020304" pitchFamily="18" charset="-34"/>
                <a:cs typeface="Angsana New" panose="02020603050405020304" pitchFamily="18" charset="-34"/>
              </a:rPr>
              <a:t>Heavy smog …………… (result) in major driving restrictions in two of Italy’s largest cities. In Milan, a 6-hour driving ban ……………….. (put) in place on Monday with further restrictions to follow. In Rome, drivers must check their license plate numbers to see when they …………… (allow) to drive on Monday and Tuesday. Hybrid and other environmentally-friendly vehicles are exempt from the ban in Rome. An anti-smog public transit ticket with a reduced price ………………..(offer) in Milan. The smog ……………….. (worse) in these cities this week due to calm, dry weather. Similar driving restrictions ………………..(put) in place in Beijing this month due to severe pollution alerts.</a:t>
            </a:r>
          </a:p>
          <a:p>
            <a:pPr algn="just"/>
            <a:endParaRPr lang="en-US" altLang="es-AR" sz="2400" dirty="0" smtClean="0">
              <a:solidFill>
                <a:srgbClr val="000000"/>
              </a:solidFill>
              <a:latin typeface="Angsana New" panose="02020603050405020304" pitchFamily="18" charset="-34"/>
              <a:cs typeface="Angsana New" panose="02020603050405020304" pitchFamily="18" charset="-34"/>
            </a:endParaRPr>
          </a:p>
          <a:p>
            <a:pPr algn="just"/>
            <a:endParaRPr lang="en-US" altLang="es-AR" sz="2400" dirty="0">
              <a:latin typeface="Angsana New" panose="02020603050405020304" pitchFamily="18" charset="-34"/>
              <a:cs typeface="Angsana New" panose="02020603050405020304" pitchFamily="18" charset="-34"/>
            </a:endParaRPr>
          </a:p>
        </p:txBody>
      </p:sp>
      <p:pic>
        <p:nvPicPr>
          <p:cNvPr id="5" name="englishclub-news-smog-italy">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duotone>
              <a:prstClr val="black"/>
              <a:schemeClr val="accent5">
                <a:tint val="45000"/>
                <a:satMod val="400000"/>
              </a:schemeClr>
            </a:duotone>
          </a:blip>
          <a:stretch>
            <a:fillRect/>
          </a:stretch>
        </p:blipFill>
        <p:spPr>
          <a:xfrm>
            <a:off x="4195949" y="634885"/>
            <a:ext cx="679076" cy="679076"/>
          </a:xfrm>
          <a:prstGeom prst="rect">
            <a:avLst/>
          </a:prstGeom>
        </p:spPr>
      </p:pic>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527277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02" fill="hold"/>
                                        <p:tgtEl>
                                          <p:spTgt spid="5"/>
                                        </p:tgtEl>
                                      </p:cBhvr>
                                    </p:cmd>
                                  </p:childTnLst>
                                </p:cTn>
                              </p:par>
                            </p:childTnLst>
                          </p:cTn>
                        </p:par>
                      </p:childTnLst>
                    </p:cTn>
                  </p:par>
                </p:childTnLst>
              </p:cTn>
              <p:nextCondLst>
                <p:cond evt="onClick" delay="0">
                  <p:tgtEl>
                    <p:spTgt spid="5"/>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692524" y="805966"/>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3">
                    <a:lumMod val="20000"/>
                    <a:lumOff val="80000"/>
                  </a:schemeClr>
                </a:solidFill>
                <a:latin typeface="Andalus" panose="02020603050405020304" pitchFamily="18" charset="-78"/>
                <a:cs typeface="Andalus" panose="02020603050405020304" pitchFamily="18" charset="-78"/>
              </a:rPr>
              <a:t>Listening 2</a:t>
            </a:r>
            <a:endParaRPr lang="en-US" sz="3200" b="1" cap="none" spc="0" dirty="0">
              <a:ln/>
              <a:solidFill>
                <a:schemeClr val="accent3">
                  <a:lumMod val="20000"/>
                  <a:lumOff val="80000"/>
                </a:schemeClr>
              </a:solidFill>
              <a:effectLst/>
              <a:latin typeface="Andalus" panose="02020603050405020304" pitchFamily="18" charset="-78"/>
              <a:cs typeface="Andalus" panose="02020603050405020304" pitchFamily="18" charset="-78"/>
            </a:endParaRPr>
          </a:p>
        </p:txBody>
      </p:sp>
      <p:sp>
        <p:nvSpPr>
          <p:cNvPr id="4" name="CuadroTexto 3"/>
          <p:cNvSpPr txBox="1"/>
          <p:nvPr/>
        </p:nvSpPr>
        <p:spPr>
          <a:xfrm>
            <a:off x="692524" y="1640541"/>
            <a:ext cx="7725335" cy="1200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dirty="0" smtClean="0">
                <a:latin typeface="Andalus" panose="02020603050405020304" pitchFamily="18" charset="-78"/>
                <a:cs typeface="Andalus" panose="02020603050405020304" pitchFamily="18" charset="-78"/>
              </a:rPr>
              <a:t>Laura </a:t>
            </a:r>
            <a:r>
              <a:rPr lang="en-US" dirty="0" err="1" smtClean="0">
                <a:latin typeface="Andalus" panose="02020603050405020304" pitchFamily="18" charset="-78"/>
                <a:cs typeface="Andalus" panose="02020603050405020304" pitchFamily="18" charset="-78"/>
              </a:rPr>
              <a:t>Santini</a:t>
            </a:r>
            <a:r>
              <a:rPr lang="en-US" dirty="0" smtClean="0">
                <a:latin typeface="Andalus" panose="02020603050405020304" pitchFamily="18" charset="-78"/>
                <a:cs typeface="Andalus" panose="02020603050405020304" pitchFamily="18" charset="-78"/>
              </a:rPr>
              <a:t> works for a company which makes cans and containers for the food and drink industry. She explains to a journalist some of the changes which have taken place in this industry. Listen and take notes of the six changes she mentions. </a:t>
            </a:r>
            <a:endParaRPr lang="en-US" dirty="0">
              <a:latin typeface="Andalus" panose="02020603050405020304" pitchFamily="18" charset="-78"/>
              <a:cs typeface="Andalus" panose="02020603050405020304" pitchFamily="18" charset="-78"/>
            </a:endParaRPr>
          </a:p>
        </p:txBody>
      </p:sp>
      <p:pic>
        <p:nvPicPr>
          <p:cNvPr id="7" name="35 - szаm 35">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3870699" y="781141"/>
            <a:ext cx="609600" cy="609600"/>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xmlns="" val="1089102014"/>
              </p:ext>
            </p:extLst>
          </p:nvPr>
        </p:nvGraphicFramePr>
        <p:xfrm>
          <a:off x="1350590" y="2919397"/>
          <a:ext cx="6259418" cy="3488550"/>
        </p:xfrm>
        <a:graphic>
          <a:graphicData uri="http://schemas.openxmlformats.org/drawingml/2006/table">
            <a:tbl>
              <a:tblPr firstRow="1" bandRow="1">
                <a:tableStyleId>{EB344D84-9AFB-497E-A393-DC336BA19D2E}</a:tableStyleId>
              </a:tblPr>
              <a:tblGrid>
                <a:gridCol w="3129709"/>
                <a:gridCol w="3129709"/>
              </a:tblGrid>
              <a:tr h="403625">
                <a:tc>
                  <a:txBody>
                    <a:bodyPr/>
                    <a:lstStyle/>
                    <a:p>
                      <a:pPr algn="ctr"/>
                      <a:r>
                        <a:rPr lang="en-US" dirty="0" smtClean="0"/>
                        <a:t>CHANGES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pPr algn="just"/>
                      <a:r>
                        <a:rPr lang="en-US" sz="1600" baseline="0" dirty="0" smtClean="0">
                          <a:latin typeface="+mn-lt"/>
                        </a:rPr>
                        <a:t>1. More efficient. Cans are made from two pieces of metals. Sides and bottom are made from one metal.</a:t>
                      </a:r>
                      <a:endParaRPr lang="en-US" sz="1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smtClean="0"/>
                        <a:t>In the past cans</a:t>
                      </a:r>
                      <a:r>
                        <a:rPr lang="en-US" sz="1600" baseline="0" dirty="0" smtClean="0"/>
                        <a:t> were made from three pieces of metals (side, top and bottom) .</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r>
                        <a:rPr lang="en-US" dirty="0" smtClean="0"/>
                        <a:t>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r>
                        <a:rPr lang="en-US" dirty="0" smtClean="0"/>
                        <a:t>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r>
                        <a:rPr lang="en-US" dirty="0" smtClean="0"/>
                        <a:t>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r>
                        <a:rPr lang="en-US" dirty="0" smtClean="0"/>
                        <a:t>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3625">
                <a:tc>
                  <a:txBody>
                    <a:bodyPr/>
                    <a:lstStyle/>
                    <a:p>
                      <a:r>
                        <a:rPr lang="en-US" dirty="0" smtClean="0"/>
                        <a:t>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30400894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1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92524" y="805966"/>
            <a:ext cx="2000869"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lIns="91440" tIns="45720" rIns="91440" bIns="45720" anchor="ctr">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3">
                    <a:lumMod val="20000"/>
                    <a:lumOff val="80000"/>
                  </a:schemeClr>
                </a:solidFill>
                <a:latin typeface="Andalus" panose="02020603050405020304" pitchFamily="18" charset="-78"/>
                <a:cs typeface="Andalus" panose="02020603050405020304" pitchFamily="18" charset="-78"/>
              </a:rPr>
              <a:t>Listening 3</a:t>
            </a:r>
            <a:endParaRPr lang="en-US" sz="3200" b="1" cap="none" spc="0" dirty="0">
              <a:ln/>
              <a:solidFill>
                <a:schemeClr val="accent3">
                  <a:lumMod val="20000"/>
                  <a:lumOff val="80000"/>
                </a:schemeClr>
              </a:solidFill>
              <a:effectLst/>
              <a:latin typeface="Andalus" panose="02020603050405020304" pitchFamily="18" charset="-78"/>
              <a:cs typeface="Andalus" panose="02020603050405020304" pitchFamily="18" charset="-78"/>
            </a:endParaRPr>
          </a:p>
        </p:txBody>
      </p:sp>
      <p:pic>
        <p:nvPicPr>
          <p:cNvPr id="1026" name="Picture 2" descr="Resultado de imagen para money from the worl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41695" y="1329334"/>
            <a:ext cx="3891302" cy="38913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sp>
        <p:nvSpPr>
          <p:cNvPr id="3" name="Marcador de contenido 2"/>
          <p:cNvSpPr>
            <a:spLocks noGrp="1"/>
          </p:cNvSpPr>
          <p:nvPr>
            <p:ph idx="1"/>
          </p:nvPr>
        </p:nvSpPr>
        <p:spPr>
          <a:xfrm rot="20975628">
            <a:off x="917349" y="3159494"/>
            <a:ext cx="3963933" cy="2061141"/>
          </a:xfrm>
        </p:spPr>
        <p:style>
          <a:lnRef idx="2">
            <a:schemeClr val="dk1">
              <a:shade val="50000"/>
            </a:schemeClr>
          </a:lnRef>
          <a:fillRef idx="1">
            <a:schemeClr val="dk1"/>
          </a:fillRef>
          <a:effectRef idx="0">
            <a:schemeClr val="dk1"/>
          </a:effectRef>
          <a:fontRef idx="minor">
            <a:schemeClr val="lt1"/>
          </a:fontRef>
        </p:style>
        <p:txBody>
          <a:bodyPr>
            <a:noAutofit/>
          </a:bodyPr>
          <a:lstStyle/>
          <a:p>
            <a:pPr marL="0" indent="0" algn="ctr">
              <a:buNone/>
            </a:pPr>
            <a:r>
              <a:rPr lang="en-US" sz="4400" dirty="0" smtClean="0">
                <a:latin typeface="AR BLANCA" panose="02000000000000000000" pitchFamily="2" charset="0"/>
              </a:rPr>
              <a:t>Can you imagine a world without money?</a:t>
            </a:r>
            <a:endParaRPr lang="en-US" sz="4400" dirty="0">
              <a:latin typeface="AR BLANCA" panose="02000000000000000000" pitchFamily="2" charset="0"/>
            </a:endParaRPr>
          </a:p>
        </p:txBody>
      </p:sp>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2505423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type="title"/>
          </p:nvPr>
        </p:nvSpPr>
        <p:spPr>
          <a:xfrm>
            <a:off x="665630" y="2608729"/>
            <a:ext cx="7846360" cy="3160060"/>
          </a:xfrm>
          <a:solidFill>
            <a:srgbClr val="B2B2B2"/>
          </a:solidFill>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2000" b="1" dirty="0" smtClean="0">
              <a:latin typeface="Andalus" panose="02020603050405020304" pitchFamily="18" charset="-78"/>
              <a:cs typeface="Andalus" panose="02020603050405020304" pitchFamily="18" charset="-78"/>
            </a:endParaRPr>
          </a:p>
          <a:p>
            <a:pPr marL="0" indent="0" algn="just">
              <a:buNone/>
            </a:pPr>
            <a:r>
              <a:rPr lang="en-US" sz="2000" b="1" dirty="0" smtClean="0">
                <a:latin typeface="Andalus" panose="02020603050405020304" pitchFamily="18" charset="-78"/>
                <a:cs typeface="Andalus" panose="02020603050405020304" pitchFamily="18" charset="-78"/>
              </a:rPr>
              <a:t>Pre-Listening Activities</a:t>
            </a:r>
            <a:endParaRPr lang="en-US" sz="2000" dirty="0" smtClean="0">
              <a:latin typeface="Andalus" panose="02020603050405020304" pitchFamily="18" charset="-78"/>
              <a:cs typeface="Andalus" panose="02020603050405020304" pitchFamily="18" charset="-78"/>
            </a:endParaRPr>
          </a:p>
          <a:p>
            <a:pPr marL="342900" indent="-342900">
              <a:buFont typeface="Wingdings" panose="05000000000000000000" pitchFamily="2" charset="2"/>
              <a:buChar char="v"/>
            </a:pPr>
            <a:r>
              <a:rPr lang="en-US" sz="2000" dirty="0" smtClean="0">
                <a:latin typeface="Andalus" panose="02020603050405020304" pitchFamily="18" charset="-78"/>
                <a:cs typeface="Andalus" panose="02020603050405020304" pitchFamily="18" charset="-78"/>
              </a:rPr>
              <a:t>Think the answers to the following questions and discuss with a partner:</a:t>
            </a:r>
            <a:br>
              <a:rPr lang="en-US" sz="2000" dirty="0" smtClean="0">
                <a:latin typeface="Andalus" panose="02020603050405020304" pitchFamily="18" charset="-78"/>
                <a:cs typeface="Andalus" panose="02020603050405020304" pitchFamily="18" charset="-78"/>
              </a:rPr>
            </a:br>
            <a:r>
              <a:rPr lang="en-US" sz="2000" dirty="0">
                <a:latin typeface="Andalus" panose="02020603050405020304" pitchFamily="18" charset="-78"/>
                <a:cs typeface="Andalus" panose="02020603050405020304" pitchFamily="18" charset="-78"/>
              </a:rPr>
              <a:t/>
            </a:r>
            <a:br>
              <a:rPr lang="en-US" sz="2000" dirty="0">
                <a:latin typeface="Andalus" panose="02020603050405020304" pitchFamily="18" charset="-78"/>
                <a:cs typeface="Andalus" panose="02020603050405020304" pitchFamily="18" charset="-78"/>
              </a:rPr>
            </a:br>
            <a:r>
              <a:rPr lang="en-US" sz="2000" dirty="0" smtClean="0">
                <a:latin typeface="Andalus" panose="02020603050405020304" pitchFamily="18" charset="-78"/>
                <a:cs typeface="Andalus" panose="02020603050405020304" pitchFamily="18" charset="-78"/>
              </a:rPr>
              <a:t>- How would you spend a day in your city or town without spending any money?</a:t>
            </a:r>
            <a:r>
              <a:rPr lang="en-US" sz="2000" dirty="0">
                <a:latin typeface="Andalus" panose="02020603050405020304" pitchFamily="18" charset="-78"/>
                <a:cs typeface="Andalus" panose="02020603050405020304" pitchFamily="18" charset="-78"/>
              </a:rPr>
              <a:t/>
            </a:r>
            <a:br>
              <a:rPr lang="en-US" sz="2000" dirty="0">
                <a:latin typeface="Andalus" panose="02020603050405020304" pitchFamily="18" charset="-78"/>
                <a:cs typeface="Andalus" panose="02020603050405020304" pitchFamily="18" charset="-78"/>
              </a:rPr>
            </a:br>
            <a:r>
              <a:rPr lang="en-US" sz="2000" dirty="0" smtClean="0">
                <a:latin typeface="Andalus" panose="02020603050405020304" pitchFamily="18" charset="-78"/>
                <a:cs typeface="Andalus" panose="02020603050405020304" pitchFamily="18" charset="-78"/>
              </a:rPr>
              <a:t/>
            </a:r>
            <a:br>
              <a:rPr lang="en-US" sz="2000" dirty="0" smtClean="0">
                <a:latin typeface="Andalus" panose="02020603050405020304" pitchFamily="18" charset="-78"/>
                <a:cs typeface="Andalus" panose="02020603050405020304" pitchFamily="18" charset="-78"/>
              </a:rPr>
            </a:br>
            <a:r>
              <a:rPr lang="en-US" sz="2000" dirty="0" smtClean="0">
                <a:latin typeface="Andalus" panose="02020603050405020304" pitchFamily="18" charset="-78"/>
                <a:cs typeface="Andalus" panose="02020603050405020304" pitchFamily="18" charset="-78"/>
              </a:rPr>
              <a:t>- What activities can you do?</a:t>
            </a:r>
            <a:br>
              <a:rPr lang="en-US" sz="2000" dirty="0" smtClean="0">
                <a:latin typeface="Andalus" panose="02020603050405020304" pitchFamily="18" charset="-78"/>
                <a:cs typeface="Andalus" panose="02020603050405020304" pitchFamily="18" charset="-78"/>
              </a:rPr>
            </a:br>
            <a:r>
              <a:rPr lang="en-US" sz="2000" dirty="0" smtClean="0">
                <a:latin typeface="Andalus" panose="02020603050405020304" pitchFamily="18" charset="-78"/>
                <a:cs typeface="Andalus" panose="02020603050405020304" pitchFamily="18" charset="-78"/>
              </a:rPr>
              <a:t/>
            </a:r>
            <a:br>
              <a:rPr lang="en-US" sz="2000" dirty="0" smtClean="0">
                <a:latin typeface="Andalus" panose="02020603050405020304" pitchFamily="18" charset="-78"/>
                <a:cs typeface="Andalus" panose="02020603050405020304" pitchFamily="18" charset="-78"/>
              </a:rPr>
            </a:br>
            <a:endParaRPr lang="en-US" sz="2000" dirty="0">
              <a:latin typeface="Andalus" panose="02020603050405020304" pitchFamily="18" charset="-78"/>
              <a:cs typeface="Andalus" panose="02020603050405020304" pitchFamily="18" charset="-78"/>
            </a:endParaRPr>
          </a:p>
        </p:txBody>
      </p:sp>
      <p:sp>
        <p:nvSpPr>
          <p:cNvPr id="5" name="Marcador de contenido 2"/>
          <p:cNvSpPr>
            <a:spLocks noGrp="1"/>
          </p:cNvSpPr>
          <p:nvPr>
            <p:ph idx="1"/>
          </p:nvPr>
        </p:nvSpPr>
        <p:spPr>
          <a:xfrm>
            <a:off x="756398" y="1519518"/>
            <a:ext cx="7664823" cy="618566"/>
          </a:xfrm>
          <a:ln>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noAutofit/>
          </a:bodyPr>
          <a:lstStyle/>
          <a:p>
            <a:pPr marL="0" indent="0">
              <a:lnSpc>
                <a:spcPct val="100000"/>
              </a:lnSpc>
              <a:buNone/>
            </a:pPr>
            <a:r>
              <a:rPr lang="en-US" sz="3600" dirty="0" smtClean="0">
                <a:latin typeface="Andalus" panose="02020603050405020304" pitchFamily="18" charset="-78"/>
                <a:cs typeface="Andalus" panose="02020603050405020304" pitchFamily="18" charset="-78"/>
              </a:rPr>
              <a:t>SUELO: THE MAN WHO QUIT MONEY</a:t>
            </a:r>
            <a:endParaRPr lang="en-US" sz="3600" dirty="0">
              <a:latin typeface="Andalus" panose="02020603050405020304" pitchFamily="18" charset="-78"/>
              <a:cs typeface="Andalus" panose="02020603050405020304" pitchFamily="18" charset="-78"/>
            </a:endParaRPr>
          </a:p>
        </p:txBody>
      </p:sp>
      <p:sp>
        <p:nvSpPr>
          <p:cNvPr id="6"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3859020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uelo- The Man Who Quit Money">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631577" y="1714499"/>
            <a:ext cx="6096000" cy="3429000"/>
          </a:xfrm>
          <a:prstGeom prst="rect">
            <a:avLst/>
          </a:prstGeom>
          <a:ln w="127000" cap="sq">
            <a:solidFill>
              <a:schemeClr val="accent2">
                <a:lumMod val="60000"/>
                <a:lumOff val="40000"/>
              </a:schemeClr>
            </a:solidFill>
            <a:miter lim="800000"/>
          </a:ln>
          <a:effectLst>
            <a:outerShdw blurRad="57150" dist="50800" dir="2700000" algn="tl" rotWithShape="0">
              <a:srgbClr val="000000">
                <a:alpha val="40000"/>
              </a:srgbClr>
            </a:outerShdw>
          </a:effectLst>
        </p:spPr>
      </p:pic>
      <p:sp>
        <p:nvSpPr>
          <p:cNvPr id="3" name="Título 1"/>
          <p:cNvSpPr>
            <a:spLocks noGrp="1"/>
          </p:cNvSpPr>
          <p:nvPr>
            <p:ph type="title"/>
          </p:nvPr>
        </p:nvSpPr>
        <p:spPr>
          <a:xfrm>
            <a:off x="628650" y="365126"/>
            <a:ext cx="7886700" cy="1325563"/>
          </a:xfrm>
        </p:spPr>
        <p:txBody>
          <a:bodyPr>
            <a:normAutofit/>
          </a:bodyPr>
          <a:lstStyle/>
          <a:p>
            <a:pPr marL="457200" indent="-457200">
              <a:buFont typeface="Wingdings" panose="05000000000000000000" pitchFamily="2" charset="2"/>
              <a:buChar char="v"/>
            </a:pPr>
            <a:r>
              <a:rPr lang="en-US" sz="2800" dirty="0" smtClean="0">
                <a:latin typeface="Andalus" panose="02020603050405020304" pitchFamily="18" charset="-78"/>
                <a:cs typeface="Andalus" panose="02020603050405020304" pitchFamily="18" charset="-78"/>
              </a:rPr>
              <a:t>Watch the following video.</a:t>
            </a:r>
            <a:endParaRPr lang="en-US" sz="2800" dirty="0">
              <a:latin typeface="Andalus" panose="02020603050405020304" pitchFamily="18" charset="-78"/>
              <a:cs typeface="Andalus" panose="02020603050405020304" pitchFamily="18" charset="-78"/>
            </a:endParaRPr>
          </a:p>
        </p:txBody>
      </p:sp>
      <p:sp>
        <p:nvSpPr>
          <p:cNvPr id="4"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37474891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97541" y="497542"/>
            <a:ext cx="7990915" cy="5795682"/>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buNone/>
            </a:pPr>
            <a:r>
              <a:rPr lang="en-US" sz="2000" b="1" dirty="0" smtClean="0">
                <a:latin typeface="Andalus" panose="02020603050405020304" pitchFamily="18" charset="-78"/>
                <a:cs typeface="Andalus" panose="02020603050405020304" pitchFamily="18" charset="-78"/>
              </a:rPr>
              <a:t>Comprehension questions:</a:t>
            </a:r>
            <a:endParaRPr lang="en-US" sz="2000" dirty="0">
              <a:latin typeface="Andalus" panose="02020603050405020304" pitchFamily="18" charset="-78"/>
              <a:cs typeface="Andalus" panose="02020603050405020304" pitchFamily="18" charset="-78"/>
            </a:endParaRPr>
          </a:p>
          <a:p>
            <a:pPr marL="0" indent="0" algn="just">
              <a:buNone/>
            </a:pPr>
            <a:r>
              <a:rPr lang="en-US" sz="2000" dirty="0" smtClean="0">
                <a:latin typeface="Andalus" panose="02020603050405020304" pitchFamily="18" charset="-78"/>
                <a:cs typeface="Andalus" panose="02020603050405020304" pitchFamily="18" charset="-78"/>
              </a:rPr>
              <a:t>1. When </a:t>
            </a:r>
            <a:r>
              <a:rPr lang="en-US" sz="2000" dirty="0">
                <a:latin typeface="Andalus" panose="02020603050405020304" pitchFamily="18" charset="-78"/>
                <a:cs typeface="Andalus" panose="02020603050405020304" pitchFamily="18" charset="-78"/>
              </a:rPr>
              <a:t>did Daniel give up money</a:t>
            </a:r>
            <a:r>
              <a:rPr lang="en-US" sz="2000" dirty="0" smtClean="0">
                <a:latin typeface="Andalus" panose="02020603050405020304" pitchFamily="18" charset="-78"/>
                <a:cs typeface="Andalus" panose="02020603050405020304" pitchFamily="18" charset="-78"/>
              </a:rPr>
              <a:t>?</a:t>
            </a:r>
            <a:endParaRPr lang="en-US" sz="2000" dirty="0">
              <a:latin typeface="Andalus" panose="02020603050405020304" pitchFamily="18" charset="-78"/>
              <a:cs typeface="Andalus" panose="02020603050405020304" pitchFamily="18" charset="-78"/>
            </a:endParaRPr>
          </a:p>
          <a:p>
            <a:pPr marL="0" indent="0" algn="just">
              <a:buNone/>
            </a:pPr>
            <a:r>
              <a:rPr lang="en-US" sz="2000" dirty="0">
                <a:latin typeface="Andalus" panose="02020603050405020304" pitchFamily="18" charset="-78"/>
                <a:cs typeface="Andalus" panose="02020603050405020304" pitchFamily="18" charset="-78"/>
              </a:rPr>
              <a:t>2. Finish the sentence; “Money is an </a:t>
            </a:r>
            <a:r>
              <a:rPr lang="en-US" sz="2000" dirty="0" smtClean="0">
                <a:latin typeface="Andalus" panose="02020603050405020304" pitchFamily="18" charset="-78"/>
                <a:cs typeface="Andalus" panose="02020603050405020304" pitchFamily="18" charset="-78"/>
              </a:rPr>
              <a:t>_____________.”</a:t>
            </a:r>
            <a:endParaRPr lang="en-US" sz="2000" dirty="0">
              <a:latin typeface="Andalus" panose="02020603050405020304" pitchFamily="18" charset="-78"/>
              <a:cs typeface="Andalus" panose="02020603050405020304" pitchFamily="18" charset="-78"/>
            </a:endParaRPr>
          </a:p>
          <a:p>
            <a:pPr marL="0" indent="0" algn="just">
              <a:buNone/>
            </a:pPr>
            <a:r>
              <a:rPr lang="en-US" sz="2000" dirty="0">
                <a:latin typeface="Andalus" panose="02020603050405020304" pitchFamily="18" charset="-78"/>
                <a:cs typeface="Andalus" panose="02020603050405020304" pitchFamily="18" charset="-78"/>
              </a:rPr>
              <a:t>3. How much money did he leave in the phone booth</a:t>
            </a:r>
            <a:r>
              <a:rPr lang="en-US" sz="2000" dirty="0" smtClean="0">
                <a:latin typeface="Andalus" panose="02020603050405020304" pitchFamily="18" charset="-78"/>
                <a:cs typeface="Andalus" panose="02020603050405020304" pitchFamily="18" charset="-78"/>
              </a:rPr>
              <a:t>?</a:t>
            </a:r>
            <a:endParaRPr lang="en-US" sz="2000" dirty="0">
              <a:latin typeface="Andalus" panose="02020603050405020304" pitchFamily="18" charset="-78"/>
              <a:cs typeface="Andalus" panose="02020603050405020304" pitchFamily="18" charset="-78"/>
            </a:endParaRPr>
          </a:p>
          <a:p>
            <a:pPr marL="0" indent="0" algn="just">
              <a:buNone/>
            </a:pPr>
            <a:r>
              <a:rPr lang="en-US" sz="2000" dirty="0">
                <a:latin typeface="Andalus" panose="02020603050405020304" pitchFamily="18" charset="-78"/>
                <a:cs typeface="Andalus" panose="02020603050405020304" pitchFamily="18" charset="-78"/>
              </a:rPr>
              <a:t>4. What did his friend think of his decision?</a:t>
            </a:r>
          </a:p>
          <a:p>
            <a:pPr marL="0" indent="0" algn="just">
              <a:buNone/>
            </a:pPr>
            <a:r>
              <a:rPr lang="en-US" sz="2000" dirty="0">
                <a:latin typeface="Andalus" panose="02020603050405020304" pitchFamily="18" charset="-78"/>
                <a:cs typeface="Andalus" panose="02020603050405020304" pitchFamily="18" charset="-78"/>
              </a:rPr>
              <a:t>5. How did 2008 change the narrator’s perspective?</a:t>
            </a:r>
          </a:p>
          <a:p>
            <a:pPr marL="0" indent="0" algn="just">
              <a:buNone/>
            </a:pPr>
            <a:r>
              <a:rPr lang="en-US" sz="2000" dirty="0">
                <a:latin typeface="Andalus" panose="02020603050405020304" pitchFamily="18" charset="-78"/>
                <a:cs typeface="Andalus" panose="02020603050405020304" pitchFamily="18" charset="-78"/>
              </a:rPr>
              <a:t>6. What did Daniel choose to live in?</a:t>
            </a:r>
          </a:p>
          <a:p>
            <a:pPr marL="0" indent="0" algn="just">
              <a:buNone/>
            </a:pPr>
            <a:r>
              <a:rPr lang="en-US" sz="2000" dirty="0">
                <a:latin typeface="Andalus" panose="02020603050405020304" pitchFamily="18" charset="-78"/>
                <a:cs typeface="Andalus" panose="02020603050405020304" pitchFamily="18" charset="-78"/>
              </a:rPr>
              <a:t>7. Name his food </a:t>
            </a:r>
            <a:r>
              <a:rPr lang="en-US" sz="2000" dirty="0" smtClean="0">
                <a:latin typeface="Andalus" panose="02020603050405020304" pitchFamily="18" charset="-78"/>
                <a:cs typeface="Andalus" panose="02020603050405020304" pitchFamily="18" charset="-78"/>
              </a:rPr>
              <a:t>sources.</a:t>
            </a:r>
            <a:endParaRPr lang="en-US" sz="2000" dirty="0">
              <a:latin typeface="Andalus" panose="02020603050405020304" pitchFamily="18" charset="-78"/>
              <a:cs typeface="Andalus" panose="02020603050405020304" pitchFamily="18" charset="-78"/>
            </a:endParaRPr>
          </a:p>
          <a:p>
            <a:pPr marL="0" indent="0" algn="just">
              <a:buNone/>
            </a:pPr>
            <a:r>
              <a:rPr lang="en-US" sz="2000" dirty="0">
                <a:latin typeface="Andalus" panose="02020603050405020304" pitchFamily="18" charset="-78"/>
                <a:cs typeface="Andalus" panose="02020603050405020304" pitchFamily="18" charset="-78"/>
              </a:rPr>
              <a:t>8. </a:t>
            </a:r>
            <a:r>
              <a:rPr lang="en-US" sz="2000" dirty="0" smtClean="0">
                <a:latin typeface="Andalus" panose="02020603050405020304" pitchFamily="18" charset="-78"/>
                <a:cs typeface="Andalus" panose="02020603050405020304" pitchFamily="18" charset="-78"/>
              </a:rPr>
              <a:t>Complete this phrase: “My </a:t>
            </a:r>
            <a:r>
              <a:rPr lang="en-US" sz="2000" dirty="0">
                <a:latin typeface="Andalus" panose="02020603050405020304" pitchFamily="18" charset="-78"/>
                <a:cs typeface="Andalus" panose="02020603050405020304" pitchFamily="18" charset="-78"/>
              </a:rPr>
              <a:t>philosophy is to use only what is freely ___________ </a:t>
            </a:r>
            <a:r>
              <a:rPr lang="en-US" sz="2000" dirty="0" smtClean="0">
                <a:latin typeface="Andalus" panose="02020603050405020304" pitchFamily="18" charset="-78"/>
                <a:cs typeface="Andalus" panose="02020603050405020304" pitchFamily="18" charset="-78"/>
              </a:rPr>
              <a:t>or </a:t>
            </a:r>
            <a:r>
              <a:rPr lang="en-US" sz="2000" dirty="0">
                <a:latin typeface="Andalus" panose="02020603050405020304" pitchFamily="18" charset="-78"/>
                <a:cs typeface="Andalus" panose="02020603050405020304" pitchFamily="18" charset="-78"/>
              </a:rPr>
              <a:t>discarded and what is already ____________ and already </a:t>
            </a:r>
            <a:r>
              <a:rPr lang="en-US" sz="2000" dirty="0" smtClean="0">
                <a:latin typeface="Andalus" panose="02020603050405020304" pitchFamily="18" charset="-78"/>
                <a:cs typeface="Andalus" panose="02020603050405020304" pitchFamily="18" charset="-78"/>
              </a:rPr>
              <a:t>___________”.</a:t>
            </a:r>
            <a:endParaRPr lang="en-US" sz="2000" dirty="0">
              <a:latin typeface="Andalus" panose="02020603050405020304" pitchFamily="18" charset="-78"/>
              <a:cs typeface="Andalus" panose="02020603050405020304" pitchFamily="18" charset="-78"/>
            </a:endParaRPr>
          </a:p>
          <a:p>
            <a:pPr marL="0" indent="0" algn="just">
              <a:buNone/>
            </a:pPr>
            <a:r>
              <a:rPr lang="en-US" sz="2000" dirty="0">
                <a:latin typeface="Andalus" panose="02020603050405020304" pitchFamily="18" charset="-78"/>
                <a:cs typeface="Andalus" panose="02020603050405020304" pitchFamily="18" charset="-78"/>
              </a:rPr>
              <a:t>9. What does he </a:t>
            </a:r>
            <a:r>
              <a:rPr lang="en-US" sz="2000" dirty="0" smtClean="0">
                <a:latin typeface="Andalus" panose="02020603050405020304" pitchFamily="18" charset="-78"/>
                <a:cs typeface="Andalus" panose="02020603050405020304" pitchFamily="18" charset="-78"/>
              </a:rPr>
              <a:t>think </a:t>
            </a:r>
            <a:r>
              <a:rPr lang="en-US" sz="2000" dirty="0">
                <a:latin typeface="Andalus" panose="02020603050405020304" pitchFamily="18" charset="-78"/>
                <a:cs typeface="Andalus" panose="02020603050405020304" pitchFamily="18" charset="-78"/>
              </a:rPr>
              <a:t>will happen to money in the future?</a:t>
            </a:r>
          </a:p>
          <a:p>
            <a:pPr marL="0" indent="0" algn="just">
              <a:buNone/>
            </a:pPr>
            <a:r>
              <a:rPr lang="en-US" sz="2000" dirty="0">
                <a:latin typeface="Andalus" panose="02020603050405020304" pitchFamily="18" charset="-78"/>
                <a:cs typeface="Andalus" panose="02020603050405020304" pitchFamily="18" charset="-78"/>
              </a:rPr>
              <a:t>10. </a:t>
            </a:r>
            <a:r>
              <a:rPr lang="en-US" sz="2000" dirty="0" smtClean="0">
                <a:latin typeface="Andalus" panose="02020603050405020304" pitchFamily="18" charset="-78"/>
                <a:cs typeface="Andalus" panose="02020603050405020304" pitchFamily="18" charset="-78"/>
              </a:rPr>
              <a:t>Write Daniel’s complete idea, it starts like this: “We </a:t>
            </a:r>
            <a:r>
              <a:rPr lang="en-US" sz="2000" dirty="0">
                <a:latin typeface="Andalus" panose="02020603050405020304" pitchFamily="18" charset="-78"/>
                <a:cs typeface="Andalus" panose="02020603050405020304" pitchFamily="18" charset="-78"/>
              </a:rPr>
              <a:t>can cultivate freely giving and freely receiving, </a:t>
            </a:r>
            <a:r>
              <a:rPr lang="en-US" sz="2000" dirty="0" smtClean="0">
                <a:latin typeface="Andalus" panose="02020603050405020304" pitchFamily="18" charset="-78"/>
                <a:cs typeface="Andalus" panose="02020603050405020304" pitchFamily="18" charset="-78"/>
              </a:rPr>
              <a:t>…………………</a:t>
            </a:r>
          </a:p>
          <a:p>
            <a:pPr marL="0" indent="0" algn="just">
              <a:buNone/>
            </a:pPr>
            <a:r>
              <a:rPr lang="en-US" sz="2000" dirty="0" smtClean="0">
                <a:latin typeface="Andalus" panose="02020603050405020304" pitchFamily="18" charset="-78"/>
                <a:cs typeface="Andalus" panose="02020603050405020304" pitchFamily="18" charset="-78"/>
              </a:rPr>
              <a:t>11. According to Daniel’s friend, why is the dessert a perfect place to live in?</a:t>
            </a:r>
            <a:endParaRPr lang="en-US" sz="2000" dirty="0">
              <a:latin typeface="Andalus" panose="02020603050405020304" pitchFamily="18" charset="-78"/>
              <a:cs typeface="Andalus" panose="02020603050405020304" pitchFamily="18" charset="-78"/>
            </a:endParaRPr>
          </a:p>
          <a:p>
            <a:endParaRPr lang="en-US" sz="2000" dirty="0">
              <a:latin typeface="Andalus" panose="02020603050405020304" pitchFamily="18" charset="-78"/>
              <a:cs typeface="Andalus" panose="02020603050405020304" pitchFamily="18" charset="-78"/>
            </a:endParaRPr>
          </a:p>
        </p:txBody>
      </p:sp>
      <p:sp>
        <p:nvSpPr>
          <p:cNvPr id="4" name="6 Marcador de pie de página"/>
          <p:cNvSpPr>
            <a:spLocks noGrp="1"/>
          </p:cNvSpPr>
          <p:nvPr>
            <p:ph type="ftr" sz="quarter" idx="11"/>
          </p:nvPr>
        </p:nvSpPr>
        <p:spPr>
          <a:xfrm>
            <a:off x="971550" y="6468035"/>
            <a:ext cx="7127875" cy="56141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ES_tradnl" altLang="es-AR" sz="1600" b="1" dirty="0" smtClean="0">
                <a:latin typeface="Andalus" panose="02020603050405020304" pitchFamily="18" charset="-78"/>
                <a:cs typeface="Andalus" panose="02020603050405020304" pitchFamily="18" charset="-78"/>
              </a:rPr>
              <a:t>UTN -  FRVM                                 Lic. Evangelina </a:t>
            </a:r>
            <a:r>
              <a:rPr lang="es-ES_tradnl" altLang="es-AR" sz="1600" b="1" dirty="0" err="1" smtClean="0">
                <a:latin typeface="Andalus" panose="02020603050405020304" pitchFamily="18" charset="-78"/>
                <a:cs typeface="Andalus" panose="02020603050405020304" pitchFamily="18" charset="-78"/>
              </a:rPr>
              <a:t>Cecchel</a:t>
            </a:r>
            <a:r>
              <a:rPr lang="es-ES_tradnl" altLang="es-AR" sz="1600" b="1" dirty="0" smtClean="0">
                <a:latin typeface="Andalus" panose="02020603050405020304" pitchFamily="18" charset="-78"/>
                <a:cs typeface="Andalus" panose="02020603050405020304" pitchFamily="18" charset="-78"/>
              </a:rPr>
              <a:t> - Lic. Bibiana </a:t>
            </a:r>
            <a:r>
              <a:rPr lang="es-ES_tradnl" altLang="es-AR" sz="1600" b="1" dirty="0" err="1" smtClean="0">
                <a:latin typeface="Andalus" panose="02020603050405020304" pitchFamily="18" charset="-78"/>
                <a:cs typeface="Andalus" panose="02020603050405020304" pitchFamily="18" charset="-78"/>
              </a:rPr>
              <a:t>Fernandez</a:t>
            </a:r>
            <a:endParaRPr lang="es-ES_tradnl" altLang="es-AR" sz="1600" b="1" dirty="0" smtClean="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xmlns="" val="1775852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2972</TotalTime>
  <Words>587</Words>
  <Application>Microsoft Office PowerPoint</Application>
  <PresentationFormat>Presentación en pantalla (4:3)</PresentationFormat>
  <Paragraphs>72</Paragraphs>
  <Slides>10</Slides>
  <Notes>0</Notes>
  <HiddenSlides>0</HiddenSlides>
  <MMClips>5</MMClips>
  <ScaleCrop>false</ScaleCrop>
  <HeadingPairs>
    <vt:vector size="4" baseType="variant">
      <vt:variant>
        <vt:lpstr>Tema</vt:lpstr>
      </vt:variant>
      <vt:variant>
        <vt:i4>1</vt:i4>
      </vt:variant>
      <vt:variant>
        <vt:lpstr>Títulos de diapositiva</vt:lpstr>
      </vt:variant>
      <vt:variant>
        <vt:i4>10</vt:i4>
      </vt:variant>
    </vt:vector>
  </HeadingPairs>
  <TitlesOfParts>
    <vt:vector size="11" baseType="lpstr">
      <vt:lpstr>Tema de Office</vt:lpstr>
      <vt:lpstr>LISTENING MODULE C</vt:lpstr>
      <vt:lpstr>Diapositiva 2</vt:lpstr>
      <vt:lpstr>Diapositiva 3</vt:lpstr>
      <vt:lpstr>Diapositiva 4</vt:lpstr>
      <vt:lpstr>Diapositiva 5</vt:lpstr>
      <vt:lpstr>Diapositiva 6</vt:lpstr>
      <vt:lpstr> Pre-Listening Activities Think the answers to the following questions and discuss with a partner:  - How would you spend a day in your city or town without spending any money?  - What activities can you do?  </vt:lpstr>
      <vt:lpstr>Watch the following video.</vt:lpstr>
      <vt:lpstr>Diapositiva 9</vt:lpstr>
      <vt:lpstr>Diapositiva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Evangelina Cecchel</dc:creator>
  <cp:lastModifiedBy>Bibiana</cp:lastModifiedBy>
  <cp:revision>41</cp:revision>
  <dcterms:created xsi:type="dcterms:W3CDTF">2016-03-30T17:13:39Z</dcterms:created>
  <dcterms:modified xsi:type="dcterms:W3CDTF">2016-09-29T11:04:06Z</dcterms:modified>
</cp:coreProperties>
</file>